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06" r:id="rId2"/>
    <p:sldId id="508" r:id="rId3"/>
    <p:sldId id="1212" r:id="rId4"/>
    <p:sldId id="1211" r:id="rId5"/>
    <p:sldId id="1213" r:id="rId6"/>
    <p:sldId id="1215" r:id="rId7"/>
    <p:sldId id="1216" r:id="rId8"/>
    <p:sldId id="1217" r:id="rId9"/>
    <p:sldId id="1227" r:id="rId10"/>
    <p:sldId id="1214" r:id="rId11"/>
    <p:sldId id="1218" r:id="rId12"/>
    <p:sldId id="1219" r:id="rId13"/>
    <p:sldId id="1220" r:id="rId14"/>
    <p:sldId id="1222" r:id="rId15"/>
    <p:sldId id="1223" r:id="rId16"/>
    <p:sldId id="1228" r:id="rId17"/>
    <p:sldId id="1226" r:id="rId18"/>
    <p:sldId id="1224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王洛忠" initials="a" lastIdx="0" clrIdx="0"/>
  <p:cmAuthor id="8" name="姜伟光" initials="姜" lastIdx="1" clrIdx="0"/>
  <p:cmAuthor id="2" name="作者" initials="A" lastIdx="1" clrIdx="1"/>
  <p:cmAuthor id="3" name="lenovo" initials="l" lastIdx="6" clrIdx="2"/>
  <p:cmAuthor id="10" name="郑茜" initials="zq" lastIdx="1" clrIdx="9"/>
  <p:cmAuthor id="4" name="Administrator" initials="A" lastIdx="4" clrIdx="3"/>
  <p:cmAuthor id="11" name="comments" initials="1" lastIdx="1" clrIdx="10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0000CC"/>
    <a:srgbClr val="FF9900"/>
    <a:srgbClr val="DEEBF7"/>
    <a:srgbClr val="FFF2CC"/>
    <a:srgbClr val="5B9BD5"/>
    <a:srgbClr val="1F4E79"/>
    <a:srgbClr val="000000"/>
    <a:srgbClr val="1BA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075" autoAdjust="0"/>
  </p:normalViewPr>
  <p:slideViewPr>
    <p:cSldViewPr snapToGrid="0">
      <p:cViewPr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96%AD%E8%B7%AF%E5%99%A8/5921574?fromModule=lemma_inlink" TargetMode="External"/><Relationship Id="rId7" Type="http://schemas.openxmlformats.org/officeDocument/2006/relationships/hyperlink" Target="https://baike.baidu.com/item/%E6%AC%A0%E7%94%B5%E5%8E%8B/10796144?fromModule=lemma_inlin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aike.baidu.com/item/%E7%94%B5%E5%8A%9B%E6%8B%96%E5%8A%A8%E7%B3%BB%E7%BB%9F/6369851?fromModule=lemma_inlink" TargetMode="External"/><Relationship Id="rId5" Type="http://schemas.openxmlformats.org/officeDocument/2006/relationships/hyperlink" Target="https://baike.baidu.com/item/%E4%BD%8E%E5%8E%8B%E9%85%8D%E7%94%B5/9997108?fromModule=lemma_inlink" TargetMode="External"/><Relationship Id="rId4" Type="http://schemas.openxmlformats.org/officeDocument/2006/relationships/hyperlink" Target="https://baike.baidu.com/item/%E9%A2%9D%E5%AE%9A%E7%94%B5%E6%B5%81/7477665?fromModule=lemma_inlink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空气开关，又名空气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断路器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，是断路器的一种。是一种只要电路中电流超过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额定电流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就会自动断开的开关。空气开关是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低压配电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网络和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电力拖动系统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中非常重要的一种电器，它集控制和多种保护功能于一身。除能完成接触和分断电路外，尚能对电路或电气设备发生的短路、严重过载及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欠电压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等进行保护，同时也可以用于不频繁地启动电动机。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910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789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温度超过</a:t>
            </a:r>
            <a:r>
              <a:rPr lang="en-US" altLang="zh-CN" dirty="0" smtClean="0"/>
              <a:t>1200</a:t>
            </a:r>
            <a:r>
              <a:rPr lang="zh-CN" altLang="en-US" dirty="0" smtClean="0"/>
              <a:t>度时使用刚玉炉管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29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033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950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513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进气和关气流程不能错</a:t>
            </a:r>
            <a:endParaRPr lang="en-US" altLang="zh-CN" sz="12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71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用纸着火了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69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86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17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00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07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.</a:t>
            </a:r>
            <a:r>
              <a:rPr lang="zh-CN" altLang="en-US" dirty="0" smtClean="0"/>
              <a:t>管式炉在气氛条件下使用，气体在高温下会膨胀，导致管内压力变大，使用者应及时开启针阀，排出气体。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32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662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85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9" name="矩形 8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777214"/>
            <a:ext cx="10515600" cy="1325563"/>
          </a:xfrm>
        </p:spPr>
        <p:txBody>
          <a:bodyPr>
            <a:normAutofit/>
          </a:bodyPr>
          <a:lstStyle>
            <a:lvl1pPr>
              <a:defRPr kumimoji="0" lang="zh-CN" altLang="en-US" sz="4800" b="1" i="0" u="none" strike="noStrike" kern="1200" cap="none" spc="0" normalizeH="0" baseline="0" dirty="0">
                <a:ln>
                  <a:noFill/>
                </a:ln>
                <a:solidFill>
                  <a:srgbClr val="1B2C8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dirty="0"/>
              <a:t>一级标题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055688" y="1636380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2" name="矩形 11"/>
          <p:cNvSpPr/>
          <p:nvPr userDrawn="1"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AC68-19A1-46CD-A2DB-50D2F62E37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 hasCustomPrompt="1"/>
          </p:nvPr>
        </p:nvSpPr>
        <p:spPr>
          <a:xfrm>
            <a:off x="1055688" y="598473"/>
            <a:ext cx="7772400" cy="508277"/>
          </a:xfrm>
        </p:spPr>
        <p:txBody>
          <a:bodyPr>
            <a:noAutofit/>
          </a:bodyPr>
          <a:lstStyle>
            <a:lvl1pPr>
              <a:defRPr sz="32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二级标题</a:t>
            </a: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16" name="矩形 15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AC68-19A1-46CD-A2DB-50D2F62E3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9AC68-19A1-46CD-A2DB-50D2F62E3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885189" y="1488123"/>
            <a:ext cx="10468611" cy="2093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  <a:defRPr kumimoji="0" lang="zh-CN" altLang="en-US" sz="40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4800" dirty="0" smtClean="0">
                <a:solidFill>
                  <a:srgbClr val="0000FF"/>
                </a:solidFill>
              </a:rPr>
              <a:t>管式</a:t>
            </a:r>
            <a:r>
              <a:rPr lang="zh-CN" altLang="en-US" sz="4800" dirty="0" smtClean="0">
                <a:solidFill>
                  <a:srgbClr val="0000FF"/>
                </a:solidFill>
              </a:rPr>
              <a:t>炉使用注意</a:t>
            </a:r>
            <a:r>
              <a:rPr lang="zh-CN" altLang="en-US" sz="4800" dirty="0" smtClean="0">
                <a:solidFill>
                  <a:srgbClr val="0000FF"/>
                </a:solidFill>
              </a:rPr>
              <a:t>事项</a:t>
            </a:r>
            <a:endParaRPr lang="zh-CN" altLang="en-US" sz="4800" dirty="0">
              <a:solidFill>
                <a:srgbClr val="0000FF"/>
              </a:solidFill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23176" y="4879028"/>
            <a:ext cx="12192635" cy="115189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北京师范大学环境学院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2023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23176" y="3712536"/>
            <a:ext cx="12192635" cy="115189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defRPr/>
            </a:pP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张  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式炉安装注意</a:t>
            </a:r>
            <a:r>
              <a:rPr lang="zh-CN" altLang="en-US" sz="2800" dirty="0" smtClean="0">
                <a:solidFill>
                  <a:srgbClr val="0000FF"/>
                </a:solidFill>
              </a:rPr>
              <a:t>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关闭气路流程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3058" y="1712808"/>
            <a:ext cx="69674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首先关闭钢瓶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总开关；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等待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秒后关闭减压阀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减压阀会瞬时升高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关闭管式炉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进气口；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关闭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管式炉出气口（可以不关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）；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注意：第二条关闭减压阀很多同学都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不关；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pics0.baidu.com/feed/64380cd7912397dd8e11f5d541207eb0d1a28724.jpeg?token=275295bab7201e999826ef378b83f6ee&amp;s=88B5C41245204EBF83F578C80300F0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r="8053"/>
          <a:stretch/>
        </p:blipFill>
        <p:spPr bwMode="auto">
          <a:xfrm>
            <a:off x="7037070" y="1869668"/>
            <a:ext cx="4598670" cy="347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</a:t>
            </a:r>
            <a:r>
              <a:rPr lang="zh-CN" altLang="en-US" sz="2800" dirty="0" smtClean="0">
                <a:solidFill>
                  <a:srgbClr val="0000FF"/>
                </a:solidFill>
              </a:rPr>
              <a:t>炉使用注意事项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管路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4899" y="1832035"/>
            <a:ext cx="45214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进气管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应选择可耐腐蚀，不易老化的四氟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管；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但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往往因为减压阀接口，流量计接口，管式炉接口相互不匹配，使用各种各样的硅胶管，橡胶管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等；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81" y="1832033"/>
            <a:ext cx="2918731" cy="371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61" y="1832034"/>
            <a:ext cx="3494919" cy="371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3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</a:t>
            </a:r>
            <a:r>
              <a:rPr lang="zh-CN" altLang="en-US" sz="2800" dirty="0" smtClean="0">
                <a:solidFill>
                  <a:srgbClr val="0000FF"/>
                </a:solidFill>
              </a:rPr>
              <a:t>炉使用注意事项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管路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84" y="1338490"/>
            <a:ext cx="6299016" cy="501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</a:t>
            </a:r>
            <a:r>
              <a:rPr lang="zh-CN" altLang="en-US" sz="2800" dirty="0" smtClean="0">
                <a:solidFill>
                  <a:srgbClr val="0000FF"/>
                </a:solidFill>
              </a:rPr>
              <a:t>炉使用注意事项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温度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4899" y="1832035"/>
            <a:ext cx="10563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石英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管长期使用温度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1100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℃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1200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℃使用不能超过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分钟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刚玉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炉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长期使用在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1600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℃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短期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1800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℃；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石英管时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1200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℃以内升温速率不高于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min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采用刚玉炉管，依据刚玉材料的物理性质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升温速率不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高于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min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炉温高于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℃ ，禁止打开炉子加热区或者炉门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</a:t>
            </a:r>
            <a:r>
              <a:rPr lang="zh-CN" altLang="en-US" sz="2800" dirty="0" smtClean="0">
                <a:solidFill>
                  <a:srgbClr val="0000FF"/>
                </a:solidFill>
              </a:rPr>
              <a:t>炉使用注意事项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温度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0599" y="2589783"/>
            <a:ext cx="60873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加热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区：有电阻丝或加热棒的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区域；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恒温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区：加热区中间位置，热电偶两侧，样品放在恒温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区；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加热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区越长相应恒温区也越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长；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62" y="1647161"/>
            <a:ext cx="5496508" cy="419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</a:t>
            </a:r>
            <a:r>
              <a:rPr lang="zh-CN" altLang="en-US" sz="2800" dirty="0" smtClean="0">
                <a:solidFill>
                  <a:srgbClr val="0000FF"/>
                </a:solidFill>
              </a:rPr>
              <a:t>炉使用注意事项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恒温区温度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9229" y="1743963"/>
            <a:ext cx="959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保证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恒温区温度均匀性，管式炉加热区两侧必须放管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堵；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38" y="2578721"/>
            <a:ext cx="3741042" cy="255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72" y="2629006"/>
            <a:ext cx="2808312" cy="24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760078" y="4595580"/>
            <a:ext cx="2151641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氧化铝管堵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1243" y="4525497"/>
            <a:ext cx="2151641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石英管堵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96440" y="5320245"/>
            <a:ext cx="8724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氧化铝管堵：保温效果好，便宜，但是容易掉渣，污染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样品；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石英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管堵：保温效果相对差，价格贵，但是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干净；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</a:t>
            </a:r>
            <a:r>
              <a:rPr lang="zh-CN" altLang="en-US" sz="2800" dirty="0" smtClean="0">
                <a:solidFill>
                  <a:srgbClr val="0000FF"/>
                </a:solidFill>
              </a:rPr>
              <a:t>炉使用注意事项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降温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18329" y="1846833"/>
            <a:ext cx="9249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自然降温就好；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程序结束之后，需要等炉膛温度温度冷却至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100℃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以下再停止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通气；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总结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177887" y="1642988"/>
            <a:ext cx="7125112" cy="1906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安全两要素：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进气压力、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升温速率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管式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炉禁止使用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易燃易爆和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有毒气体进行实验；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操作要规范：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动手之前先思考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  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img1.baidu.com/it/u=244086419,1489010370&amp;fm=253&amp;fmt=auto&amp;app=138&amp;f=JPEG?w=500&amp;h=5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3"/>
          <a:stretch/>
        </p:blipFill>
        <p:spPr bwMode="auto">
          <a:xfrm>
            <a:off x="2933608" y="3811905"/>
            <a:ext cx="47625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icnew2.photophoto.cn/20080618/changyongweixianhuaxuepinbiaozhishiliangtutupian-0961222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4" r="31836" b="66370"/>
          <a:stretch/>
        </p:blipFill>
        <p:spPr bwMode="auto">
          <a:xfrm>
            <a:off x="7856463" y="3811905"/>
            <a:ext cx="2356734" cy="23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AC68-19A1-46CD-A2DB-50D2F62E3782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979805" y="1363980"/>
            <a:ext cx="10095230" cy="2093595"/>
          </a:xfrm>
        </p:spPr>
        <p:txBody>
          <a:bodyPr anchor="ctr" anchorCtr="0"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敬请批评指正</a:t>
            </a:r>
            <a:r>
              <a:rPr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祝科研顺利，论文大发！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29" y="3707207"/>
            <a:ext cx="3023981" cy="283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7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000FF"/>
                </a:solidFill>
              </a:rPr>
              <a:t>管式炉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4429FF7-2C75-4BB8-870D-964640CFED3A}"/>
              </a:ext>
            </a:extLst>
          </p:cNvPr>
          <p:cNvSpPr/>
          <p:nvPr/>
        </p:nvSpPr>
        <p:spPr>
          <a:xfrm>
            <a:off x="530600" y="5658892"/>
            <a:ext cx="11082064" cy="904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给石英管或者氧化铝管提供高温环境。石英管可在多种可控气氛及真空状态下对金属，非金属及其他化合物进行烧结，熔化，分析研制的专用</a:t>
            </a:r>
            <a:r>
              <a:rPr lang="zh-CN" altLang="en-US" sz="22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设备；</a:t>
            </a:r>
            <a:endParaRPr lang="en-US" altLang="zh-CN" sz="22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43" y="1293703"/>
            <a:ext cx="6101421" cy="401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img79.86175.com/2/20210304/6375044682515904215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0" r="2040" b="5460"/>
          <a:stretch/>
        </p:blipFill>
        <p:spPr bwMode="auto">
          <a:xfrm>
            <a:off x="473234" y="1388429"/>
            <a:ext cx="559839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式炉安装注意</a:t>
            </a:r>
            <a:r>
              <a:rPr lang="zh-CN" altLang="en-US" sz="2800" dirty="0" smtClean="0">
                <a:solidFill>
                  <a:srgbClr val="0000FF"/>
                </a:solidFill>
              </a:rPr>
              <a:t>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电源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3440" y="2444750"/>
            <a:ext cx="589026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电压单相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 220V, 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 率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50HZ, 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功 率</a:t>
            </a:r>
            <a:r>
              <a:rPr lang="en-US" altLang="zh-CN" sz="2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3KW</a:t>
            </a:r>
            <a:r>
              <a:rPr lang="zh-CN" altLang="en-US" sz="2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2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连接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空气开关，需要一个不小于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20A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的空气开关 （功率高于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3KW</a:t>
            </a:r>
            <a:r>
              <a:rPr lang="zh-CN" altLang="en-US" sz="2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）；</a:t>
            </a:r>
            <a:endParaRPr lang="en-US" altLang="zh-CN" sz="22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接地   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电阻小于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l-GR" altLang="zh-CN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Ω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接地线；</a:t>
            </a:r>
            <a:endParaRPr lang="zh-CN" altLang="en-US" sz="2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10.cn.gcimg.net/gcwvthird/day_20160707/7ab66863be93f475542c184e5bea1b3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17328" r="17820"/>
          <a:stretch/>
        </p:blipFill>
        <p:spPr bwMode="auto">
          <a:xfrm>
            <a:off x="7231554" y="1364782"/>
            <a:ext cx="3715846" cy="483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式炉安装注意</a:t>
            </a:r>
            <a:r>
              <a:rPr lang="zh-CN" altLang="en-US" sz="2800" dirty="0" smtClean="0">
                <a:solidFill>
                  <a:srgbClr val="0000FF"/>
                </a:solidFill>
              </a:rPr>
              <a:t>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电源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1524" y="1511422"/>
            <a:ext cx="9310087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放置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位置：稳定的绝缘防火台面，炉子周围不要堆放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易燃易爆物品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如化学试剂，纸箱，泡沫，塑料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等；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配电柜保持安全距离，防止高温炉散热影响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电路；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台高温设备应保持适当距离，保证散热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空间；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hgs.sxnu.edu.cn/__local/6/79/4E/DEA98A17BBB0BA25EB36EFEC3F8_0104DDB3_C4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6729"/>
          <a:stretch/>
        </p:blipFill>
        <p:spPr bwMode="auto">
          <a:xfrm>
            <a:off x="3683725" y="3524281"/>
            <a:ext cx="4972593" cy="314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</a:t>
            </a:r>
            <a:r>
              <a:rPr lang="zh-CN" altLang="en-US" sz="2800" dirty="0" smtClean="0">
                <a:solidFill>
                  <a:srgbClr val="0000FF"/>
                </a:solidFill>
              </a:rPr>
              <a:t>炉使用注意事项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两要素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3499" y="1770810"/>
            <a:ext cx="4212851" cy="318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40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进气压力</a:t>
            </a:r>
            <a:endParaRPr lang="en-US" altLang="zh-CN" sz="2800" dirty="0" smtClean="0">
              <a:solidFill>
                <a:srgbClr val="66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40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使用温度</a:t>
            </a:r>
            <a:endParaRPr lang="en-US" altLang="zh-CN" sz="2800" dirty="0" smtClean="0">
              <a:solidFill>
                <a:srgbClr val="66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g2.baidu.com/it/u=3163511266,1984239166&amp;fm=253&amp;fmt=auto&amp;app=138&amp;f=JPEG?w=550&amp;h=3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68" y="2399115"/>
            <a:ext cx="4000034" cy="27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95.699pic.com/xsj/0d/ct/8o.jpg%21/fw/700/watermark/url/L3hzai93YXRlcl9kZXRhaWwyLnBuZw/align/southe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999" y="1325665"/>
            <a:ext cx="3265855" cy="43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</a:t>
            </a:r>
            <a:r>
              <a:rPr lang="zh-CN" altLang="en-US" sz="2800" dirty="0" smtClean="0">
                <a:solidFill>
                  <a:srgbClr val="0000FF"/>
                </a:solidFill>
              </a:rPr>
              <a:t>炉使用注意事项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压力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8768" y="2182778"/>
            <a:ext cx="5319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进气压力大造成石英管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炸裂；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石英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管内压力不超过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0.05 MP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进气压力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主要取决于钢瓶的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减压阀初始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压力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2" name="Picture 2" descr="https://gimg2.baidu.com/image_search/src=http%3A%2F%2Fcbu01.alicdn.com%2Fimg%2Fibank%2F2019%2F545%2F709%2F12438907545_1503896279.jpg&amp;refer=http%3A%2F%2Fcbu01.alicdn.com&amp;app=2002&amp;size=f9999,10000&amp;q=a80&amp;n=0&amp;g=0n&amp;fmt=auto?sec=1683370043&amp;t=d614fba93296f5f231d3f0254abfc97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1380" r="1474" b="13565"/>
          <a:stretch/>
        </p:blipFill>
        <p:spPr bwMode="auto">
          <a:xfrm>
            <a:off x="6560819" y="1576101"/>
            <a:ext cx="5174989" cy="352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</a:t>
            </a:r>
            <a:r>
              <a:rPr lang="zh-CN" altLang="en-US" sz="2800" dirty="0" smtClean="0">
                <a:solidFill>
                  <a:srgbClr val="0000FF"/>
                </a:solidFill>
              </a:rPr>
              <a:t>炉使用注意事项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减压阀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0599" y="1769686"/>
            <a:ext cx="59044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由于气瓶内部气压较高，所以向石英管内通入气体时，气瓶上必须安装减压阀；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管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式炉减压阀应选择低于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0.6MP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的双级减压阀。保证进气压力低于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0.05MP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，压力稳定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左图能找到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0.05MP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压力刻度吗？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24" y="1660275"/>
            <a:ext cx="4758433" cy="418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1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</a:t>
            </a:r>
            <a:r>
              <a:rPr lang="zh-CN" altLang="en-US" sz="2800" dirty="0" smtClean="0">
                <a:solidFill>
                  <a:srgbClr val="0000FF"/>
                </a:solidFill>
              </a:rPr>
              <a:t>炉使用注意事项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减压阀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0" y="1467470"/>
            <a:ext cx="4946237" cy="47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44899" y="1832035"/>
            <a:ext cx="5595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合适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的减压阀是管式炉的安全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保障；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气流程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3470" y="3032364"/>
            <a:ext cx="5661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关闭管式炉进气口，把钢瓶减压阀的压力调到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0.05MP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以下，即使管式炉出气口堵了或者忘记打开，管内的压力也和减压阀压力一致（小于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0.05MP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在依次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打开出气口、进气口；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99AC68-19A1-46CD-A2DB-50D2F62E3782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30599" y="511503"/>
            <a:ext cx="7772400" cy="508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</a:rPr>
              <a:t>管</a:t>
            </a:r>
            <a:r>
              <a:rPr lang="zh-CN" altLang="en-US" sz="2800" dirty="0">
                <a:solidFill>
                  <a:srgbClr val="0000FF"/>
                </a:solidFill>
              </a:rPr>
              <a:t>式</a:t>
            </a:r>
            <a:r>
              <a:rPr lang="zh-CN" altLang="en-US" sz="2800" dirty="0" smtClean="0">
                <a:solidFill>
                  <a:srgbClr val="0000FF"/>
                </a:solidFill>
              </a:rPr>
              <a:t>炉使用注意事项</a:t>
            </a:r>
            <a:r>
              <a:rPr lang="en-US" altLang="zh-CN" sz="2800" dirty="0" smtClean="0">
                <a:solidFill>
                  <a:srgbClr val="0000FF"/>
                </a:solidFill>
              </a:rPr>
              <a:t>——</a:t>
            </a:r>
            <a:r>
              <a:rPr lang="zh-CN" altLang="en-US" sz="2800" dirty="0" smtClean="0">
                <a:solidFill>
                  <a:srgbClr val="0000FF"/>
                </a:solidFill>
              </a:rPr>
              <a:t>减压阀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0599" y="1899280"/>
            <a:ext cx="60759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样品加热的实验，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不建议关闭炉管法兰端的抽气阀和进气阀使用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。若需要关闭气阀对样品加热，则需时刻关注压力表的示数，若气压表示数大于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0.02MPa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，必须立刻打开泄气阀，以防意外发生（如炉管破裂，法兰飞出等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）；</a:t>
            </a:r>
            <a:endParaRPr lang="en-US" altLang="zh-CN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1.baidu.com/it/u=3861234519,4012301729&amp;fm=253&amp;fmt=auto&amp;app=138&amp;f=JPEG?w=754&amp;h=5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13157"/>
          <a:stretch/>
        </p:blipFill>
        <p:spPr bwMode="auto">
          <a:xfrm>
            <a:off x="6780414" y="1593850"/>
            <a:ext cx="533677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987</Words>
  <Application>Microsoft Office PowerPoint</Application>
  <PresentationFormat>宽屏</PresentationFormat>
  <Paragraphs>104</Paragraphs>
  <Slides>18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敬请批评指正！ 祝科研顺利，论文大发！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ZhangH</cp:lastModifiedBy>
  <cp:revision>411</cp:revision>
  <dcterms:created xsi:type="dcterms:W3CDTF">2021-08-17T03:45:00Z</dcterms:created>
  <dcterms:modified xsi:type="dcterms:W3CDTF">2023-04-06T12:09:07Z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5E8BD1C993CF4F0F912635C0D4FE5B1C</vt:lpwstr>
  </property>
</Properties>
</file>